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6" r:id="rId6"/>
    <p:sldId id="261" r:id="rId7"/>
    <p:sldId id="262" r:id="rId8"/>
    <p:sldId id="263" r:id="rId9"/>
    <p:sldId id="264" r:id="rId10"/>
    <p:sldId id="265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>
        <p:scale>
          <a:sx n="81" d="100"/>
          <a:sy n="81" d="100"/>
        </p:scale>
        <p:origin x="-2484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2018.07.03.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2018.07.03.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2160239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KÖFOP-2.1.1-VEKOP-15- 2016-00001 </a:t>
            </a:r>
            <a:br>
              <a:rPr lang="hu-H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közszolgáltatás komplex </a:t>
            </a:r>
            <a:r>
              <a:rPr lang="hu-H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kompetencia, életpálya-program és oktatás technológiai fejlesztése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75656" y="2852936"/>
            <a:ext cx="6400800" cy="1296144"/>
          </a:xfrm>
        </p:spPr>
        <p:txBody>
          <a:bodyPr>
            <a:normAutofit fontScale="55000" lnSpcReduction="20000"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végrehajtás új feladatai és kihívásai a NAV szemszögéből</a:t>
            </a:r>
          </a:p>
          <a:p>
            <a:endParaRPr lang="hu-HU" sz="36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hu-HU" alt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dr. Dombi Gergely</a:t>
            </a:r>
            <a:endParaRPr lang="hu-HU" altLang="hu-H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1028" name="Picture 4" descr="C:\Users\BENEDE~1.NKE\AppData\Local\Temp\XPgrpwise\NKE embléma_fehér_egyszerüsített_CMYK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9" y="5867056"/>
            <a:ext cx="389806" cy="3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691680" y="5781600"/>
            <a:ext cx="3278796" cy="509141"/>
          </a:xfrm>
        </p:spPr>
        <p:txBody>
          <a:bodyPr/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Nemzeti Közszolgálati Egyetem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352928" cy="926976"/>
          </a:xfrm>
        </p:spPr>
        <p:txBody>
          <a:bodyPr/>
          <a:lstStyle/>
          <a:p>
            <a:r>
              <a:rPr lang="hu-HU" sz="2800" dirty="0" smtClean="0"/>
              <a:t>Jövő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9512" y="1844824"/>
            <a:ext cx="8784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– a törvényszéki végrehajtás átvétele a NAV által.</a:t>
            </a:r>
          </a:p>
          <a:p>
            <a:pPr algn="just"/>
            <a:endParaRPr lang="hu-HU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törvényszéki végrehajtás nem az önálló bírósági végrehajtók hatáskörét, hanem a törvényszékek mellett működő végrehajtók hatáskörét érinti.</a:t>
            </a:r>
          </a:p>
          <a:p>
            <a:pPr marL="285750" indent="-285750" algn="just">
              <a:buFontTx/>
              <a:buChar char="-"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hatáskörükbe tartozó végrehajtható okiratok elsődlegesen a büntető eljárásokhoz, az állam által előlegezett költségekhez és a büntetés-végrehajtásnak a fogvatartottal szemben fennálló követeléseihez kapcsolódnak.</a:t>
            </a:r>
          </a:p>
          <a:p>
            <a:pPr algn="just"/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évben pénzben kifejezett ügyekben egy volumennövekedés, a meghatározott cselekmények végrehajtása tekintetében hatáskörbővülés történt.</a:t>
            </a:r>
          </a:p>
          <a:p>
            <a:pPr algn="just"/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évre egy jelenleg a bírósági végrehajtásról szóló törvény szerint lefolytatandó eljárások „közigazgatási végrehajtássá” fordítása a jogalkotói/jogalkalmazói feladat.</a:t>
            </a:r>
          </a:p>
        </p:txBody>
      </p:sp>
    </p:spTree>
    <p:extLst>
      <p:ext uri="{BB962C8B-B14F-4D97-AF65-F5344CB8AC3E}">
        <p14:creationId xmlns:p14="http://schemas.microsoft.com/office/powerpoint/2010/main" val="22481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800" dirty="0" smtClean="0"/>
              <a:t>Történeti áttekintés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95536" y="1412776"/>
            <a:ext cx="82809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Előzmények</a:t>
            </a:r>
            <a:endParaRPr lang="hu-HU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Végrehajtási hatáskör bővülések 2018 előtt</a:t>
            </a:r>
          </a:p>
          <a:p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Jelentősebbek: hulladékgazdálkodás, kamarai hozzájárulás, ingatlan-nyilvántartási igazgatási-szolgáltatási díj, megelőlegezett gyermektartásdíj</a:t>
            </a:r>
            <a:endParaRPr lang="hu-H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Jogtechnikailag</a:t>
            </a:r>
          </a:p>
          <a:p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hu-H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Adók módjára behajtandó köztartozás, mint tartozásfogalom felfutása, több, mint 100 különböző jogcím esetében került törvényben meghatározásra.</a:t>
            </a:r>
          </a:p>
          <a:p>
            <a:pPr lvl="1" algn="just"/>
            <a:endParaRPr lang="hu-H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hu-H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Ezen fogalom biztosítja, hogy a végrehajtás az önkormányzati vagy az állami adóhatóság hatásköre. Kivétel hiányában magánszemélyek esetében az önkormányzati adóhatóság, jogi személyek, egyéb szervezetek tekintetében az állami adóhatóság jár el. </a:t>
            </a:r>
            <a:endParaRPr lang="hu-H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környezet tekintetében</a:t>
            </a:r>
          </a:p>
          <a:p>
            <a:endParaRPr lang="hu-HU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algn="just"/>
            <a:r>
              <a:rPr lang="hu-H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2017 évtől a NAV elektronikus úton fogadja a behajtás iránti megkereséseket (EMEGKER, VHCSEL, VHATAD nyomtatványok)</a:t>
            </a:r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896544" cy="926976"/>
          </a:xfrm>
        </p:spPr>
        <p:txBody>
          <a:bodyPr/>
          <a:lstStyle/>
          <a:p>
            <a:r>
              <a:rPr lang="hu-HU" sz="2800" dirty="0" smtClean="0"/>
              <a:t>Jogi környezet – </a:t>
            </a:r>
            <a:r>
              <a:rPr lang="hu-HU" sz="2800" dirty="0" err="1" smtClean="0"/>
              <a:t>Ákr</a:t>
            </a:r>
            <a:r>
              <a:rPr lang="hu-HU" sz="2800" dirty="0" smtClean="0"/>
              <a:t>.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82089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Főszabály vagy kivétel?</a:t>
            </a:r>
            <a:endParaRPr lang="hu-HU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Ákr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134. §</a:t>
            </a:r>
          </a:p>
          <a:p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Kivételszabály hiányában az állami adó- és vámhatóság (NAV) folytatja le a végrehajtási eljárást.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Ákr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131. § (2)</a:t>
            </a:r>
          </a:p>
          <a:p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Ha a végrehajtási eljárást a NAV folytatja le, az </a:t>
            </a:r>
            <a:r>
              <a:rPr lang="hu-H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Ákr</a:t>
            </a:r>
            <a:r>
              <a:rPr lang="hu-H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végrehajtási fejezetében foglaltakat nem kell alkalmazni.</a:t>
            </a:r>
            <a:endParaRPr lang="hu-H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bírósági végrehajtás és az adó-végrehajtás logikája, eszközei teljesen eltérőek, ebből következően a NAV saját ügyeiben elsődlegesen az adó-végrehajtási szabályok szerint jár el, a bírósági végrehajtásról szóló 1994. évi LIII. törvény szabályait csak speciális szabályozás hiányában alkalmazza.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04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6840760" cy="926976"/>
          </a:xfrm>
        </p:spPr>
        <p:txBody>
          <a:bodyPr/>
          <a:lstStyle/>
          <a:p>
            <a:r>
              <a:rPr lang="hu-HU" sz="2800" dirty="0" smtClean="0"/>
              <a:t>Jogi környezet – adóeljárás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820891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Önálló közigazgatási végrehajtási törvény hatályba lépése – 2018.01.01</a:t>
            </a:r>
            <a:endParaRPr lang="hu-HU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hatáskör bővülés mellett a NAV végrehajtási törvényi szabályozása újrakodifikálásra került.</a:t>
            </a:r>
          </a:p>
          <a:p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adóhatóság által foganatosítandó végrehajtási eljárásokról szóló 2017. évi CLIII. törvény (Avt.)</a:t>
            </a:r>
          </a:p>
          <a:p>
            <a:endParaRPr lang="hu-HU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Amennyiben a számosságot vizsgáljuk, az Avt. a közigazgatási végrehajtást elsődlegesen szabályozó törvény, az 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Ákr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égrehajtási fejezetében foglaltakat azon ügyekben kell alkalmazni, melyek nem NAV hatáskörbe tartoznak.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704856" cy="926976"/>
          </a:xfrm>
        </p:spPr>
        <p:txBody>
          <a:bodyPr/>
          <a:lstStyle/>
          <a:p>
            <a:r>
              <a:rPr lang="hu-HU" sz="2800" dirty="0" smtClean="0"/>
              <a:t>Jogi környezet – </a:t>
            </a:r>
            <a:r>
              <a:rPr lang="hu-HU" sz="2800" dirty="0" err="1" smtClean="0"/>
              <a:t>ÖsszEhasonLitás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lang="hu-HU" b="1" cap="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</a:t>
            </a:r>
            <a:r>
              <a:rPr lang="hu-H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hatáskörbe tartozó közigazgatási végrehajtási eljárások esetében:</a:t>
            </a:r>
            <a:endParaRPr lang="hu-HU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Az általános közigazgatási rendtartásról szóló 2016. évi CL. törvény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b="1" cap="all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cap="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</a:t>
            </a:r>
            <a:r>
              <a:rPr lang="hu-H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hatáskörbe tartozó közigazgatási végrehajtási eljárások esetében:</a:t>
            </a:r>
          </a:p>
          <a:p>
            <a:pPr lvl="1"/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Az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adóhatóság által foganatosítandó végrehajtási eljárásokról szóló 2017.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évi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CLIII. törvény (Avt.)</a:t>
            </a:r>
          </a:p>
          <a:p>
            <a:endParaRPr lang="hu-HU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általános mögöttes jogszabály (mindkét esetben) a bírósági végrehajtásról szóló 1994. évi LIII.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örvény, adóvégrehajtás esetében alkalmazandó továbbá az adózás rendjéről szóló 2017. évi CL. törvény (fizetési kedvezmények, mögöttes felelősség), és az adóigazgatási rendtartásról szóló 2017. évi CLI.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örvény (képviselet) is.  </a:t>
            </a: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0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6840760" cy="926976"/>
          </a:xfrm>
        </p:spPr>
        <p:txBody>
          <a:bodyPr/>
          <a:lstStyle/>
          <a:p>
            <a:r>
              <a:rPr lang="hu-HU" sz="2800" dirty="0" smtClean="0"/>
              <a:t>„Halmazelmélet”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9512" y="1844824"/>
            <a:ext cx="87849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NAV „végrehajtási” eljárása több mint a szűk értelembe vett végrehajtás. </a:t>
            </a:r>
          </a:p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Egyes jogintézmények – melyek az adókra vonatkoznak, de a közigazgatási kötelezettségek összességére alkalmazandóak – nem férnek bele a végrehajtásba, de azzal szoros logikai egységet képeznek. </a:t>
            </a:r>
          </a:p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Célszerűbb úgy megközelíteni, hogy a NAV követelés – management feladatot lát el, nem csak „végrehajt”</a:t>
            </a:r>
          </a:p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Értesítés a tartozás, a behajtás iránti megkeresés 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tényéről</a:t>
            </a: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Fizetési kedvezmény (részletekben, vagy halasztottan történő fizetés)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Hitelezői képviselet a felszámolási és hasonló eljárásokban</a:t>
            </a:r>
          </a:p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Ügyfeleink (és itt egyszerre kell gondolni az adósra és a megkereső hatóságra) felé komplex szolgáltatást nyújtunk, melyet a 1077/2018 (III. 13.) Kormányhatározatban nevesített „közigazgatási számla” tesz majd teljessé, itt önkéntes teljesítést is kezel a NAV.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352928" cy="926976"/>
          </a:xfrm>
        </p:spPr>
        <p:txBody>
          <a:bodyPr/>
          <a:lstStyle/>
          <a:p>
            <a:r>
              <a:rPr lang="hu-HU" sz="2800" dirty="0" smtClean="0"/>
              <a:t>eredményesség és ügyfélközpontúság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9512" y="1844824"/>
            <a:ext cx="87849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végrehajtás minden esetben „hozott anyagból” dolgozik.</a:t>
            </a:r>
          </a:p>
          <a:p>
            <a:pPr algn="just"/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a NAV határozza meg, hogy ki az adós a végrehajtási eljárásban, ez a behajtást kérő szerv feladata, a behajtás iránti megkeresés immanens része.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Avt. biztosítja, hogy az adózás rendjében meghatározott fizetési kedvezmények elérhetőek a közigazgatási végrehajtási ügyekben is.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Amennyiben az adós részletfizetéssel, halasztott fizetéssel rendezi elmaradását, úgy a közigazgatási végrehajtás szűk értelembe vett végrehajtás nélkül is eredményes.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beszedési hatékonyság mértéke nem a 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NAV-tól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függ: a kötelezett személye, vagyoni, jövedelmi helyzete az elsődleges kérdés.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NAV – ellentétben a bírósági vagy a közigazgatási végrehajtással általában – egy ügyben, a teljes tartozást érvényesíti (adót, köztartozást, mindent)</a:t>
            </a:r>
          </a:p>
        </p:txBody>
      </p:sp>
    </p:spTree>
    <p:extLst>
      <p:ext uri="{BB962C8B-B14F-4D97-AF65-F5344CB8AC3E}">
        <p14:creationId xmlns:p14="http://schemas.microsoft.com/office/powerpoint/2010/main" val="37803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352928" cy="926976"/>
          </a:xfrm>
        </p:spPr>
        <p:txBody>
          <a:bodyPr/>
          <a:lstStyle/>
          <a:p>
            <a:r>
              <a:rPr lang="hu-HU" sz="2800" dirty="0" smtClean="0"/>
              <a:t>Kihívás szűkebb és tágabb értelemben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9512" y="1844824"/>
            <a:ext cx="8784976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Pillanatkép:</a:t>
            </a:r>
          </a:p>
          <a:p>
            <a:pPr algn="just"/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NAV korábbi hatáskör növekményei, az elektronikus kapcsolat és az adókra vonatkozó szabályozás általánossá tétele jelentős könnyebbség volt a </a:t>
            </a:r>
            <a:r>
              <a:rPr lang="hu-H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pénzfizetési kötelezettségek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végrehajtása során – volumen növekmény.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Teljesen új feladat a </a:t>
            </a:r>
            <a:r>
              <a:rPr lang="hu-H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meghatározott cselekmények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foganatosítása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Építésügy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Közlekedési hatósági ügy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Népegészségügy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Tűzvédelem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Fogyasztóvédelem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Felhívás, bírságolás, kötelezett terhére és veszélyére, szükség esetében közreműködő szervezettel közös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elvégzés, elvégeztetés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felmerült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költségek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tekintetében – teljesítés hiányában – pénzkötelezettségre vonatkozó végrehajtásra kerül sor.</a:t>
            </a:r>
          </a:p>
        </p:txBody>
      </p:sp>
    </p:spTree>
    <p:extLst>
      <p:ext uri="{BB962C8B-B14F-4D97-AF65-F5344CB8AC3E}">
        <p14:creationId xmlns:p14="http://schemas.microsoft.com/office/powerpoint/2010/main" val="5282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352928" cy="926976"/>
          </a:xfrm>
        </p:spPr>
        <p:txBody>
          <a:bodyPr/>
          <a:lstStyle/>
          <a:p>
            <a:r>
              <a:rPr lang="hu-HU" sz="2800" dirty="0" smtClean="0"/>
              <a:t>Tapasztalatok – „kicsi színes”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9512" y="1844824"/>
            <a:ext cx="8784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meghatározott cselekmények foganatosítása folyamatos kihívás. Mindig van új a nap alatt.</a:t>
            </a:r>
          </a:p>
          <a:p>
            <a:pPr algn="just"/>
            <a:endParaRPr lang="hu-HU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Sikeres marhagulya beoltás – a kötelezett igazolta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Épületbontás – a kötelezett igazolta, vagy jelezte, hogy ésszerű időn belül elvégezteti a kötelező határozatban foglaltakat.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építőipar jelen helyzetében az az általános tapasztalatunk, hogy a „túlterhelés” miatt nagyobb időre vállalják el az egyes munkákat.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Ezt tényként kell kezelnünk, és a behajtást, intézkedést kérő hatóságnak is.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visszamenőleges hatáskör bővülésből (futó ügyek átvétele) eredően vannak régi ügyek, melyek feldolgozása folyamatos, hosszú távon megfelelő szintű végrehajtással egészül ki a magyar közigazgatás.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1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859</Words>
  <Application>Microsoft Office PowerPoint</Application>
  <PresentationFormat>Diavetítés a képernyőre (4:3 oldalarány)</PresentationFormat>
  <Paragraphs>117</Paragraphs>
  <Slides>11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KÖFOP-2.1.1-VEKOP-15- 2016-00001  A közszolgáltatás komplex kompetencia, életpálya-program és oktatás technológiai fejlesztése</vt:lpstr>
      <vt:lpstr>Történeti áttekintés</vt:lpstr>
      <vt:lpstr>Jogi környezet – Ákr.</vt:lpstr>
      <vt:lpstr>Jogi környezet – adóeljárás</vt:lpstr>
      <vt:lpstr>Jogi környezet – ÖsszEhasonLitás</vt:lpstr>
      <vt:lpstr>„Halmazelmélet”</vt:lpstr>
      <vt:lpstr>eredményesség és ügyfélközpontúság</vt:lpstr>
      <vt:lpstr>Kihívás szűkebb és tágabb értelemben</vt:lpstr>
      <vt:lpstr>Tapasztalatok – „kicsi színes”</vt:lpstr>
      <vt:lpstr>Jövő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dr. Dombi Gergely</cp:lastModifiedBy>
  <cp:revision>64</cp:revision>
  <dcterms:created xsi:type="dcterms:W3CDTF">2014-03-03T11:13:53Z</dcterms:created>
  <dcterms:modified xsi:type="dcterms:W3CDTF">2018-07-03T15:45:46Z</dcterms:modified>
</cp:coreProperties>
</file>